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2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5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7.xml" ContentType="application/vnd.openxmlformats-officedocument.drawingml.char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76" r:id="rId3"/>
    <p:sldId id="278" r:id="rId4"/>
    <p:sldId id="510" r:id="rId5"/>
    <p:sldId id="545" r:id="rId6"/>
    <p:sldId id="560" r:id="rId7"/>
    <p:sldId id="563" r:id="rId8"/>
    <p:sldId id="561" r:id="rId9"/>
    <p:sldId id="562" r:id="rId10"/>
    <p:sldId id="575" r:id="rId11"/>
    <p:sldId id="564" r:id="rId12"/>
    <p:sldId id="568" r:id="rId13"/>
    <p:sldId id="567" r:id="rId14"/>
    <p:sldId id="569" r:id="rId15"/>
    <p:sldId id="566" r:id="rId16"/>
    <p:sldId id="565" r:id="rId17"/>
    <p:sldId id="570" r:id="rId18"/>
    <p:sldId id="572" r:id="rId19"/>
    <p:sldId id="574" r:id="rId20"/>
    <p:sldId id="573" r:id="rId21"/>
    <p:sldId id="578" r:id="rId22"/>
    <p:sldId id="579" r:id="rId23"/>
    <p:sldId id="580" r:id="rId24"/>
    <p:sldId id="581" r:id="rId25"/>
    <p:sldId id="582" r:id="rId26"/>
    <p:sldId id="583" r:id="rId27"/>
    <p:sldId id="584" r:id="rId28"/>
    <p:sldId id="273" r:id="rId29"/>
    <p:sldId id="418" r:id="rId30"/>
    <p:sldId id="454" r:id="rId31"/>
    <p:sldId id="455" r:id="rId32"/>
    <p:sldId id="456" r:id="rId33"/>
    <p:sldId id="457" r:id="rId34"/>
    <p:sldId id="458" r:id="rId35"/>
    <p:sldId id="419" r:id="rId36"/>
    <p:sldId id="459" r:id="rId37"/>
    <p:sldId id="460" r:id="rId38"/>
    <p:sldId id="461" r:id="rId39"/>
    <p:sldId id="462" r:id="rId40"/>
    <p:sldId id="463" r:id="rId41"/>
    <p:sldId id="274" r:id="rId42"/>
    <p:sldId id="277" r:id="rId43"/>
    <p:sldId id="576" r:id="rId44"/>
    <p:sldId id="340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8" autoAdjust="0"/>
  </p:normalViewPr>
  <p:slideViewPr>
    <p:cSldViewPr>
      <p:cViewPr varScale="1">
        <p:scale>
          <a:sx n="66" d="100"/>
          <a:sy n="66" d="100"/>
        </p:scale>
        <p:origin x="-5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E\SE%20Quarterly%20Crashes%20Chart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W\SW%20Quarterly%20Crashes%20Char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E\SE%20Quarterly%20Crashes%20Char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E\SE%20Quarterly%20Crashes%20Char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E\SE%20Quarterly%20Crashes%20Char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E\SE%20Quarterly%20Crashes%20Char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W\SW%20Quarterly%20Crashes%20Char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W\SW%20Quarterly%20Crashes%20Char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W\SW%20Quarterly%20Crashes%20Chart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3\Rural%20IM%20Tash%20Force%20Meetings\Crash%20Stats\SW\SW%20Quarterly%20Crashes%20Cha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Bracken County 4/1/13 to 6/30/13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Sheet1!$D$1:$G$1</c:f>
              <c:strCache>
                <c:ptCount val="4"/>
                <c:pt idx="0">
                  <c:v>County</c:v>
                </c:pt>
                <c:pt idx="1">
                  <c:v>KY 9</c:v>
                </c:pt>
                <c:pt idx="2">
                  <c:v>KY 10</c:v>
                </c:pt>
                <c:pt idx="3">
                  <c:v>KY 19</c:v>
                </c:pt>
              </c:strCache>
            </c:strRef>
          </c:cat>
          <c:val>
            <c:numRef>
              <c:f>Sheet1!$D$2:$G$2</c:f>
              <c:numCache>
                <c:formatCode>General</c:formatCode>
                <c:ptCount val="4"/>
                <c:pt idx="0">
                  <c:v>34</c:v>
                </c:pt>
                <c:pt idx="1">
                  <c:v>4</c:v>
                </c:pt>
                <c:pt idx="2">
                  <c:v>7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Sheet1!$D$1:$G$1</c:f>
              <c:strCache>
                <c:ptCount val="4"/>
                <c:pt idx="0">
                  <c:v>County</c:v>
                </c:pt>
                <c:pt idx="1">
                  <c:v>KY 9</c:v>
                </c:pt>
                <c:pt idx="2">
                  <c:v>KY 10</c:v>
                </c:pt>
                <c:pt idx="3">
                  <c:v>KY 19</c:v>
                </c:pt>
              </c:strCache>
            </c:strRef>
          </c:cat>
          <c:val>
            <c:numRef>
              <c:f>Sheet1!$D$3:$G$3</c:f>
              <c:numCache>
                <c:formatCode>General</c:formatCode>
                <c:ptCount val="4"/>
                <c:pt idx="0">
                  <c:v>6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Sheet1!$C$4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Sheet1!$D$1:$G$1</c:f>
              <c:strCache>
                <c:ptCount val="4"/>
                <c:pt idx="0">
                  <c:v>County</c:v>
                </c:pt>
                <c:pt idx="1">
                  <c:v>KY 9</c:v>
                </c:pt>
                <c:pt idx="2">
                  <c:v>KY 10</c:v>
                </c:pt>
                <c:pt idx="3">
                  <c:v>KY 19</c:v>
                </c:pt>
              </c:strCache>
            </c:strRef>
          </c:cat>
          <c:val>
            <c:numRef>
              <c:f>Sheet1!$D$4:$G$4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axId val="65646976"/>
        <c:axId val="65648512"/>
      </c:barChart>
      <c:catAx>
        <c:axId val="6564697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0"/>
            </a:pPr>
            <a:endParaRPr lang="en-US"/>
          </a:p>
        </c:txPr>
        <c:crossAx val="65648512"/>
        <c:crosses val="autoZero"/>
        <c:auto val="1"/>
        <c:lblAlgn val="ctr"/>
        <c:lblOffset val="100"/>
      </c:catAx>
      <c:valAx>
        <c:axId val="6564851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5646976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Southwest 4/1/13 to 6/30/13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Sheet1!$C$100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Local</c:v>
                </c:pt>
              </c:strCache>
            </c:strRef>
          </c:cat>
          <c:val>
            <c:numRef>
              <c:f>Sheet1!$D$100:$G$100</c:f>
              <c:numCache>
                <c:formatCode>General</c:formatCode>
                <c:ptCount val="4"/>
                <c:pt idx="0">
                  <c:v>84</c:v>
                </c:pt>
                <c:pt idx="1">
                  <c:v>63</c:v>
                </c:pt>
                <c:pt idx="2">
                  <c:v>103</c:v>
                </c:pt>
                <c:pt idx="3">
                  <c:v>100</c:v>
                </c:pt>
              </c:numCache>
            </c:numRef>
          </c:val>
        </c:ser>
        <c:ser>
          <c:idx val="1"/>
          <c:order val="1"/>
          <c:tx>
            <c:strRef>
              <c:f>Sheet1!$C$101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Local</c:v>
                </c:pt>
              </c:strCache>
            </c:strRef>
          </c:cat>
          <c:val>
            <c:numRef>
              <c:f>Sheet1!$D$101:$G$101</c:f>
              <c:numCache>
                <c:formatCode>General</c:formatCode>
                <c:ptCount val="4"/>
                <c:pt idx="0">
                  <c:v>18</c:v>
                </c:pt>
                <c:pt idx="1">
                  <c:v>14</c:v>
                </c:pt>
                <c:pt idx="2">
                  <c:v>29</c:v>
                </c:pt>
                <c:pt idx="3">
                  <c:v>6</c:v>
                </c:pt>
              </c:numCache>
            </c:numRef>
          </c:val>
        </c:ser>
        <c:ser>
          <c:idx val="2"/>
          <c:order val="2"/>
          <c:tx>
            <c:strRef>
              <c:f>Sheet1!$C$102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Local</c:v>
                </c:pt>
              </c:strCache>
            </c:strRef>
          </c:cat>
          <c:val>
            <c:numRef>
              <c:f>Sheet1!$D$102:$G$102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axId val="66443904"/>
        <c:axId val="66470272"/>
      </c:barChart>
      <c:catAx>
        <c:axId val="66443904"/>
        <c:scaling>
          <c:orientation val="minMax"/>
        </c:scaling>
        <c:axPos val="b"/>
        <c:majorTickMark val="none"/>
        <c:tickLblPos val="nextTo"/>
        <c:crossAx val="66470272"/>
        <c:crosses val="autoZero"/>
        <c:auto val="1"/>
        <c:lblAlgn val="ctr"/>
        <c:lblOffset val="100"/>
      </c:catAx>
      <c:valAx>
        <c:axId val="6647027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443904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 algn="ctr">
              <a:defRPr/>
            </a:pPr>
            <a:r>
              <a:rPr lang="en-US" dirty="0"/>
              <a:t>Harrison County 4/1/13 to 6/30/13</a:t>
            </a:r>
          </a:p>
        </c:rich>
      </c:tx>
      <c:layout>
        <c:manualLayout>
          <c:xMode val="edge"/>
          <c:yMode val="edge"/>
          <c:x val="0.21802835192475942"/>
          <c:y val="1.4232465733449986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Sheet1!$C$26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Sheet1!$D$25:$G$25</c:f>
              <c:strCache>
                <c:ptCount val="4"/>
                <c:pt idx="0">
                  <c:v>County</c:v>
                </c:pt>
                <c:pt idx="1">
                  <c:v>US 27</c:v>
                </c:pt>
                <c:pt idx="2">
                  <c:v>US 62</c:v>
                </c:pt>
                <c:pt idx="3">
                  <c:v>KY 36</c:v>
                </c:pt>
              </c:strCache>
            </c:strRef>
          </c:cat>
          <c:val>
            <c:numRef>
              <c:f>Sheet1!$D$26:$G$26</c:f>
              <c:numCache>
                <c:formatCode>General</c:formatCode>
                <c:ptCount val="4"/>
                <c:pt idx="0">
                  <c:v>162</c:v>
                </c:pt>
                <c:pt idx="1">
                  <c:v>25</c:v>
                </c:pt>
                <c:pt idx="2">
                  <c:v>10</c:v>
                </c:pt>
                <c:pt idx="3">
                  <c:v>12</c:v>
                </c:pt>
              </c:numCache>
            </c:numRef>
          </c:val>
        </c:ser>
        <c:ser>
          <c:idx val="1"/>
          <c:order val="1"/>
          <c:tx>
            <c:strRef>
              <c:f>Sheet1!$C$27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Sheet1!$D$25:$G$25</c:f>
              <c:strCache>
                <c:ptCount val="4"/>
                <c:pt idx="0">
                  <c:v>County</c:v>
                </c:pt>
                <c:pt idx="1">
                  <c:v>US 27</c:v>
                </c:pt>
                <c:pt idx="2">
                  <c:v>US 62</c:v>
                </c:pt>
                <c:pt idx="3">
                  <c:v>KY 36</c:v>
                </c:pt>
              </c:strCache>
            </c:strRef>
          </c:cat>
          <c:val>
            <c:numRef>
              <c:f>Sheet1!$D$27:$G$27</c:f>
              <c:numCache>
                <c:formatCode>General</c:formatCode>
                <c:ptCount val="4"/>
                <c:pt idx="0">
                  <c:v>23</c:v>
                </c:pt>
                <c:pt idx="1">
                  <c:v>6</c:v>
                </c:pt>
                <c:pt idx="2">
                  <c:v>0</c:v>
                </c:pt>
                <c:pt idx="3">
                  <c:v>4</c:v>
                </c:pt>
              </c:numCache>
            </c:numRef>
          </c:val>
        </c:ser>
        <c:ser>
          <c:idx val="2"/>
          <c:order val="2"/>
          <c:tx>
            <c:strRef>
              <c:f>Sheet1!$C$28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Sheet1!$D$25:$G$25</c:f>
              <c:strCache>
                <c:ptCount val="4"/>
                <c:pt idx="0">
                  <c:v>County</c:v>
                </c:pt>
                <c:pt idx="1">
                  <c:v>US 27</c:v>
                </c:pt>
                <c:pt idx="2">
                  <c:v>US 62</c:v>
                </c:pt>
                <c:pt idx="3">
                  <c:v>KY 36</c:v>
                </c:pt>
              </c:strCache>
            </c:strRef>
          </c:cat>
          <c:val>
            <c:numRef>
              <c:f>Sheet1!$D$28:$G$28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</c:ser>
        <c:axId val="65756544"/>
        <c:axId val="65762432"/>
      </c:barChart>
      <c:catAx>
        <c:axId val="65756544"/>
        <c:scaling>
          <c:orientation val="minMax"/>
        </c:scaling>
        <c:axPos val="b"/>
        <c:majorTickMark val="none"/>
        <c:tickLblPos val="nextTo"/>
        <c:crossAx val="65762432"/>
        <c:crosses val="autoZero"/>
        <c:auto val="1"/>
        <c:lblAlgn val="ctr"/>
        <c:lblOffset val="100"/>
      </c:catAx>
      <c:valAx>
        <c:axId val="6576243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575654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Pendleton County 4/1/13 to 6/30/13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Sheet1!$C$49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Sheet1!$D$48:$G$48</c:f>
              <c:strCache>
                <c:ptCount val="4"/>
                <c:pt idx="0">
                  <c:v>County</c:v>
                </c:pt>
                <c:pt idx="1">
                  <c:v>US 27</c:v>
                </c:pt>
                <c:pt idx="2">
                  <c:v>KY 9</c:v>
                </c:pt>
                <c:pt idx="3">
                  <c:v>KY 22</c:v>
                </c:pt>
              </c:strCache>
            </c:strRef>
          </c:cat>
          <c:val>
            <c:numRef>
              <c:f>Sheet1!$D$49:$G$49</c:f>
              <c:numCache>
                <c:formatCode>General</c:formatCode>
                <c:ptCount val="4"/>
                <c:pt idx="0">
                  <c:v>83</c:v>
                </c:pt>
                <c:pt idx="1">
                  <c:v>20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Sheet1!$C$50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Sheet1!$D$48:$G$48</c:f>
              <c:strCache>
                <c:ptCount val="4"/>
                <c:pt idx="0">
                  <c:v>County</c:v>
                </c:pt>
                <c:pt idx="1">
                  <c:v>US 27</c:v>
                </c:pt>
                <c:pt idx="2">
                  <c:v>KY 9</c:v>
                </c:pt>
                <c:pt idx="3">
                  <c:v>KY 22</c:v>
                </c:pt>
              </c:strCache>
            </c:strRef>
          </c:cat>
          <c:val>
            <c:numRef>
              <c:f>Sheet1!$D$50:$G$50</c:f>
              <c:numCache>
                <c:formatCode>General</c:formatCode>
                <c:ptCount val="4"/>
                <c:pt idx="0">
                  <c:v>11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Sheet1!$C$51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Sheet1!$D$48:$G$48</c:f>
              <c:strCache>
                <c:ptCount val="4"/>
                <c:pt idx="0">
                  <c:v>County</c:v>
                </c:pt>
                <c:pt idx="1">
                  <c:v>US 27</c:v>
                </c:pt>
                <c:pt idx="2">
                  <c:v>KY 9</c:v>
                </c:pt>
                <c:pt idx="3">
                  <c:v>KY 22</c:v>
                </c:pt>
              </c:strCache>
            </c:strRef>
          </c:cat>
          <c:val>
            <c:numRef>
              <c:f>Sheet1!$D$51:$G$51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</c:ser>
        <c:axId val="66060288"/>
        <c:axId val="66061824"/>
      </c:barChart>
      <c:catAx>
        <c:axId val="66060288"/>
        <c:scaling>
          <c:orientation val="minMax"/>
        </c:scaling>
        <c:axPos val="b"/>
        <c:majorTickMark val="none"/>
        <c:tickLblPos val="nextTo"/>
        <c:crossAx val="66061824"/>
        <c:crosses val="autoZero"/>
        <c:auto val="1"/>
        <c:lblAlgn val="ctr"/>
        <c:lblOffset val="100"/>
      </c:catAx>
      <c:valAx>
        <c:axId val="6606182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06028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Robertson County 4/1/13 to 6/30/13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Sheet1!$C$75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Sheet1!$D$74:$G$74</c:f>
              <c:strCache>
                <c:ptCount val="4"/>
                <c:pt idx="0">
                  <c:v>County</c:v>
                </c:pt>
                <c:pt idx="1">
                  <c:v>US 62</c:v>
                </c:pt>
                <c:pt idx="2">
                  <c:v>US 68</c:v>
                </c:pt>
                <c:pt idx="3">
                  <c:v>KY 165</c:v>
                </c:pt>
              </c:strCache>
            </c:strRef>
          </c:cat>
          <c:val>
            <c:numRef>
              <c:f>Sheet1!$D$75:$G$75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Sheet1!$C$76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Sheet1!$D$74:$G$74</c:f>
              <c:strCache>
                <c:ptCount val="4"/>
                <c:pt idx="0">
                  <c:v>County</c:v>
                </c:pt>
                <c:pt idx="1">
                  <c:v>US 62</c:v>
                </c:pt>
                <c:pt idx="2">
                  <c:v>US 68</c:v>
                </c:pt>
                <c:pt idx="3">
                  <c:v>KY 165</c:v>
                </c:pt>
              </c:strCache>
            </c:strRef>
          </c:cat>
          <c:val>
            <c:numRef>
              <c:f>Sheet1!$D$76:$G$76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Sheet1!$C$77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Sheet1!$D$74:$G$74</c:f>
              <c:strCache>
                <c:ptCount val="4"/>
                <c:pt idx="0">
                  <c:v>County</c:v>
                </c:pt>
                <c:pt idx="1">
                  <c:v>US 62</c:v>
                </c:pt>
                <c:pt idx="2">
                  <c:v>US 68</c:v>
                </c:pt>
                <c:pt idx="3">
                  <c:v>KY 165</c:v>
                </c:pt>
              </c:strCache>
            </c:strRef>
          </c:cat>
          <c:val>
            <c:numRef>
              <c:f>Sheet1!$D$77:$G$77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axId val="66101632"/>
        <c:axId val="66103168"/>
      </c:barChart>
      <c:catAx>
        <c:axId val="66101632"/>
        <c:scaling>
          <c:orientation val="minMax"/>
        </c:scaling>
        <c:axPos val="b"/>
        <c:majorTickMark val="none"/>
        <c:tickLblPos val="nextTo"/>
        <c:crossAx val="66103168"/>
        <c:crosses val="autoZero"/>
        <c:auto val="1"/>
        <c:lblAlgn val="ctr"/>
        <c:lblOffset val="100"/>
      </c:catAx>
      <c:valAx>
        <c:axId val="6610316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10163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Southeast</a:t>
            </a:r>
            <a:r>
              <a:rPr lang="en-US" baseline="0"/>
              <a:t> 4/1/13 to 6/30/13</a:t>
            </a:r>
            <a:endParaRPr lang="en-US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Sheet1!$C$100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Other</c:v>
                </c:pt>
              </c:strCache>
            </c:strRef>
          </c:cat>
          <c:val>
            <c:numRef>
              <c:f>Sheet1!$D$100:$G$100</c:f>
              <c:numCache>
                <c:formatCode>General</c:formatCode>
                <c:ptCount val="4"/>
                <c:pt idx="0">
                  <c:v>0</c:v>
                </c:pt>
                <c:pt idx="1">
                  <c:v>56</c:v>
                </c:pt>
                <c:pt idx="2">
                  <c:v>99</c:v>
                </c:pt>
                <c:pt idx="3">
                  <c:v>131</c:v>
                </c:pt>
              </c:numCache>
            </c:numRef>
          </c:val>
        </c:ser>
        <c:ser>
          <c:idx val="1"/>
          <c:order val="1"/>
          <c:tx>
            <c:strRef>
              <c:f>Sheet1!$C$101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Other</c:v>
                </c:pt>
              </c:strCache>
            </c:strRef>
          </c:cat>
          <c:val>
            <c:numRef>
              <c:f>Sheet1!$D$101:$G$101</c:f>
              <c:numCache>
                <c:formatCode>General</c:formatCode>
                <c:ptCount val="4"/>
                <c:pt idx="0">
                  <c:v>0</c:v>
                </c:pt>
                <c:pt idx="1">
                  <c:v>9</c:v>
                </c:pt>
                <c:pt idx="2">
                  <c:v>23</c:v>
                </c:pt>
                <c:pt idx="3">
                  <c:v>12</c:v>
                </c:pt>
              </c:numCache>
            </c:numRef>
          </c:val>
        </c:ser>
        <c:ser>
          <c:idx val="2"/>
          <c:order val="2"/>
          <c:tx>
            <c:strRef>
              <c:f>Sheet1!$C$102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Other</c:v>
                </c:pt>
              </c:strCache>
            </c:strRef>
          </c:cat>
          <c:val>
            <c:numRef>
              <c:f>Sheet1!$D$102:$G$102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</c:ser>
        <c:axId val="66151168"/>
        <c:axId val="66152704"/>
      </c:barChart>
      <c:catAx>
        <c:axId val="66151168"/>
        <c:scaling>
          <c:orientation val="minMax"/>
        </c:scaling>
        <c:axPos val="b"/>
        <c:numFmt formatCode="General" sourceLinked="1"/>
        <c:majorTickMark val="none"/>
        <c:tickLblPos val="nextTo"/>
        <c:crossAx val="66152704"/>
        <c:crosses val="autoZero"/>
        <c:auto val="1"/>
        <c:lblAlgn val="ctr"/>
        <c:lblOffset val="100"/>
      </c:catAx>
      <c:valAx>
        <c:axId val="6615270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15116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Carroll County 4/1/13 to 6/30/13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Sheet1!$D$1:$H$1</c:f>
              <c:strCache>
                <c:ptCount val="5"/>
                <c:pt idx="0">
                  <c:v>County</c:v>
                </c:pt>
                <c:pt idx="1">
                  <c:v>I-71</c:v>
                </c:pt>
                <c:pt idx="2">
                  <c:v>US 42</c:v>
                </c:pt>
                <c:pt idx="3">
                  <c:v>KY 36</c:v>
                </c:pt>
                <c:pt idx="4">
                  <c:v>KY 227</c:v>
                </c:pt>
              </c:strCache>
            </c:strRef>
          </c:cat>
          <c:val>
            <c:numRef>
              <c:f>Sheet1!$D$2:$H$2</c:f>
              <c:numCache>
                <c:formatCode>General</c:formatCode>
                <c:ptCount val="5"/>
                <c:pt idx="0">
                  <c:v>91</c:v>
                </c:pt>
                <c:pt idx="1">
                  <c:v>19</c:v>
                </c:pt>
                <c:pt idx="2">
                  <c:v>19</c:v>
                </c:pt>
                <c:pt idx="3">
                  <c:v>9</c:v>
                </c:pt>
                <c:pt idx="4">
                  <c:v>9</c:v>
                </c:pt>
              </c:numCache>
            </c:numRef>
          </c:val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Sheet1!$D$1:$H$1</c:f>
              <c:strCache>
                <c:ptCount val="5"/>
                <c:pt idx="0">
                  <c:v>County</c:v>
                </c:pt>
                <c:pt idx="1">
                  <c:v>I-71</c:v>
                </c:pt>
                <c:pt idx="2">
                  <c:v>US 42</c:v>
                </c:pt>
                <c:pt idx="3">
                  <c:v>KY 36</c:v>
                </c:pt>
                <c:pt idx="4">
                  <c:v>KY 227</c:v>
                </c:pt>
              </c:strCache>
            </c:strRef>
          </c:cat>
          <c:val>
            <c:numRef>
              <c:f>Sheet1!$D$3:$H$3</c:f>
              <c:numCache>
                <c:formatCode>General</c:formatCode>
                <c:ptCount val="5"/>
                <c:pt idx="0">
                  <c:v>16</c:v>
                </c:pt>
                <c:pt idx="1">
                  <c:v>2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</c:ser>
        <c:ser>
          <c:idx val="2"/>
          <c:order val="2"/>
          <c:tx>
            <c:strRef>
              <c:f>Sheet1!$C$4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Sheet1!$D$1:$H$1</c:f>
              <c:strCache>
                <c:ptCount val="5"/>
                <c:pt idx="0">
                  <c:v>County</c:v>
                </c:pt>
                <c:pt idx="1">
                  <c:v>I-71</c:v>
                </c:pt>
                <c:pt idx="2">
                  <c:v>US 42</c:v>
                </c:pt>
                <c:pt idx="3">
                  <c:v>KY 36</c:v>
                </c:pt>
                <c:pt idx="4">
                  <c:v>KY 227</c:v>
                </c:pt>
              </c:strCache>
            </c:strRef>
          </c:cat>
          <c:val>
            <c:numRef>
              <c:f>Sheet1!$D$4:$H$4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66262144"/>
        <c:axId val="66263680"/>
      </c:barChart>
      <c:catAx>
        <c:axId val="66262144"/>
        <c:scaling>
          <c:orientation val="minMax"/>
        </c:scaling>
        <c:axPos val="b"/>
        <c:majorTickMark val="none"/>
        <c:tickLblPos val="nextTo"/>
        <c:crossAx val="66263680"/>
        <c:crosses val="autoZero"/>
        <c:auto val="1"/>
        <c:lblAlgn val="ctr"/>
        <c:lblOffset val="100"/>
      </c:catAx>
      <c:valAx>
        <c:axId val="6626368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26214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Gallatin County</a:t>
            </a:r>
            <a:r>
              <a:rPr lang="en-US" baseline="0"/>
              <a:t> 4/1/13 to 6/30/13</a:t>
            </a:r>
            <a:endParaRPr lang="en-US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Sheet1!$C$26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Sheet1!$D$25:$H$25</c:f>
              <c:strCache>
                <c:ptCount val="5"/>
                <c:pt idx="0">
                  <c:v>County</c:v>
                </c:pt>
                <c:pt idx="1">
                  <c:v>I-71</c:v>
                </c:pt>
                <c:pt idx="2">
                  <c:v>US 42</c:v>
                </c:pt>
                <c:pt idx="3">
                  <c:v>US 127</c:v>
                </c:pt>
                <c:pt idx="4">
                  <c:v>KY 35</c:v>
                </c:pt>
              </c:strCache>
            </c:strRef>
          </c:cat>
          <c:val>
            <c:numRef>
              <c:f>Sheet1!$D$26:$H$26</c:f>
              <c:numCache>
                <c:formatCode>General</c:formatCode>
                <c:ptCount val="5"/>
                <c:pt idx="0">
                  <c:v>54</c:v>
                </c:pt>
                <c:pt idx="1">
                  <c:v>15</c:v>
                </c:pt>
                <c:pt idx="2">
                  <c:v>8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</c:ser>
        <c:ser>
          <c:idx val="1"/>
          <c:order val="1"/>
          <c:tx>
            <c:strRef>
              <c:f>Sheet1!$C$27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Sheet1!$D$25:$H$25</c:f>
              <c:strCache>
                <c:ptCount val="5"/>
                <c:pt idx="0">
                  <c:v>County</c:v>
                </c:pt>
                <c:pt idx="1">
                  <c:v>I-71</c:v>
                </c:pt>
                <c:pt idx="2">
                  <c:v>US 42</c:v>
                </c:pt>
                <c:pt idx="3">
                  <c:v>US 127</c:v>
                </c:pt>
                <c:pt idx="4">
                  <c:v>KY 35</c:v>
                </c:pt>
              </c:strCache>
            </c:strRef>
          </c:cat>
          <c:val>
            <c:numRef>
              <c:f>Sheet1!$D$27:$H$27</c:f>
              <c:numCache>
                <c:formatCode>General</c:formatCode>
                <c:ptCount val="5"/>
                <c:pt idx="0">
                  <c:v>8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Sheet1!$C$28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Sheet1!$D$25:$H$25</c:f>
              <c:strCache>
                <c:ptCount val="5"/>
                <c:pt idx="0">
                  <c:v>County</c:v>
                </c:pt>
                <c:pt idx="1">
                  <c:v>I-71</c:v>
                </c:pt>
                <c:pt idx="2">
                  <c:v>US 42</c:v>
                </c:pt>
                <c:pt idx="3">
                  <c:v>US 127</c:v>
                </c:pt>
                <c:pt idx="4">
                  <c:v>KY 35</c:v>
                </c:pt>
              </c:strCache>
            </c:strRef>
          </c:cat>
          <c:val>
            <c:numRef>
              <c:f>Sheet1!$D$28:$H$28</c:f>
              <c:numCache>
                <c:formatCode>General</c:formatCode>
                <c:ptCount val="5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66307584"/>
        <c:axId val="66309120"/>
      </c:barChart>
      <c:catAx>
        <c:axId val="66307584"/>
        <c:scaling>
          <c:orientation val="minMax"/>
        </c:scaling>
        <c:axPos val="b"/>
        <c:majorTickMark val="none"/>
        <c:tickLblPos val="nextTo"/>
        <c:crossAx val="66309120"/>
        <c:crosses val="autoZero"/>
        <c:auto val="1"/>
        <c:lblAlgn val="ctr"/>
        <c:lblOffset val="100"/>
      </c:catAx>
      <c:valAx>
        <c:axId val="6630912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30758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Grant County 4/1/13 to 6/30/13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Sheet1!$C$49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Sheet1!$D$48:$H$48</c:f>
              <c:strCache>
                <c:ptCount val="5"/>
                <c:pt idx="0">
                  <c:v>County</c:v>
                </c:pt>
                <c:pt idx="1">
                  <c:v>I-75</c:v>
                </c:pt>
                <c:pt idx="2">
                  <c:v>US 25</c:v>
                </c:pt>
                <c:pt idx="3">
                  <c:v>KY 22</c:v>
                </c:pt>
                <c:pt idx="4">
                  <c:v>KY 36</c:v>
                </c:pt>
              </c:strCache>
            </c:strRef>
          </c:cat>
          <c:val>
            <c:numRef>
              <c:f>Sheet1!$D$49:$H$49</c:f>
              <c:numCache>
                <c:formatCode>General</c:formatCode>
                <c:ptCount val="5"/>
                <c:pt idx="0">
                  <c:v>185</c:v>
                </c:pt>
                <c:pt idx="1">
                  <c:v>50</c:v>
                </c:pt>
                <c:pt idx="2">
                  <c:v>25</c:v>
                </c:pt>
                <c:pt idx="3">
                  <c:v>17</c:v>
                </c:pt>
                <c:pt idx="4">
                  <c:v>6</c:v>
                </c:pt>
              </c:numCache>
            </c:numRef>
          </c:val>
        </c:ser>
        <c:ser>
          <c:idx val="1"/>
          <c:order val="1"/>
          <c:tx>
            <c:strRef>
              <c:f>Sheet1!$C$50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Sheet1!$D$48:$H$48</c:f>
              <c:strCache>
                <c:ptCount val="5"/>
                <c:pt idx="0">
                  <c:v>County</c:v>
                </c:pt>
                <c:pt idx="1">
                  <c:v>I-75</c:v>
                </c:pt>
                <c:pt idx="2">
                  <c:v>US 25</c:v>
                </c:pt>
                <c:pt idx="3">
                  <c:v>KY 22</c:v>
                </c:pt>
                <c:pt idx="4">
                  <c:v>KY 36</c:v>
                </c:pt>
              </c:strCache>
            </c:strRef>
          </c:cat>
          <c:val>
            <c:numRef>
              <c:f>Sheet1!$D$50:$H$50</c:f>
              <c:numCache>
                <c:formatCode>General</c:formatCode>
                <c:ptCount val="5"/>
                <c:pt idx="0">
                  <c:v>34</c:v>
                </c:pt>
                <c:pt idx="1">
                  <c:v>14</c:v>
                </c:pt>
                <c:pt idx="2">
                  <c:v>4</c:v>
                </c:pt>
                <c:pt idx="3">
                  <c:v>4</c:v>
                </c:pt>
                <c:pt idx="4">
                  <c:v>2</c:v>
                </c:pt>
              </c:numCache>
            </c:numRef>
          </c:val>
        </c:ser>
        <c:ser>
          <c:idx val="2"/>
          <c:order val="2"/>
          <c:tx>
            <c:strRef>
              <c:f>Sheet1!$C$51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Sheet1!$D$48:$H$48</c:f>
              <c:strCache>
                <c:ptCount val="5"/>
                <c:pt idx="0">
                  <c:v>County</c:v>
                </c:pt>
                <c:pt idx="1">
                  <c:v>I-75</c:v>
                </c:pt>
                <c:pt idx="2">
                  <c:v>US 25</c:v>
                </c:pt>
                <c:pt idx="3">
                  <c:v>KY 22</c:v>
                </c:pt>
                <c:pt idx="4">
                  <c:v>KY 36</c:v>
                </c:pt>
              </c:strCache>
            </c:strRef>
          </c:cat>
          <c:val>
            <c:numRef>
              <c:f>Sheet1!$D$51:$H$51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66361216"/>
        <c:axId val="66362752"/>
      </c:barChart>
      <c:catAx>
        <c:axId val="66361216"/>
        <c:scaling>
          <c:orientation val="minMax"/>
        </c:scaling>
        <c:axPos val="b"/>
        <c:majorTickMark val="none"/>
        <c:tickLblPos val="nextTo"/>
        <c:crossAx val="66362752"/>
        <c:crosses val="autoZero"/>
        <c:auto val="1"/>
        <c:lblAlgn val="ctr"/>
        <c:lblOffset val="100"/>
      </c:catAx>
      <c:valAx>
        <c:axId val="6636275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361216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Owen County 4/1/13 to 6/30/13</a:t>
            </a:r>
          </a:p>
        </c:rich>
      </c:tx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Sheet1!$C$75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Sheet1!$D$74:$H$74</c:f>
              <c:strCache>
                <c:ptCount val="5"/>
                <c:pt idx="0">
                  <c:v>County</c:v>
                </c:pt>
                <c:pt idx="1">
                  <c:v>US 127</c:v>
                </c:pt>
                <c:pt idx="2">
                  <c:v>KY 22</c:v>
                </c:pt>
                <c:pt idx="3">
                  <c:v>KY 36</c:v>
                </c:pt>
                <c:pt idx="4">
                  <c:v>KY 227</c:v>
                </c:pt>
              </c:strCache>
            </c:strRef>
          </c:cat>
          <c:val>
            <c:numRef>
              <c:f>Sheet1!$D$75:$H$75</c:f>
              <c:numCache>
                <c:formatCode>General</c:formatCode>
                <c:ptCount val="5"/>
                <c:pt idx="0">
                  <c:v>20</c:v>
                </c:pt>
                <c:pt idx="1">
                  <c:v>7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Sheet1!$C$76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Sheet1!$D$74:$H$74</c:f>
              <c:strCache>
                <c:ptCount val="5"/>
                <c:pt idx="0">
                  <c:v>County</c:v>
                </c:pt>
                <c:pt idx="1">
                  <c:v>US 127</c:v>
                </c:pt>
                <c:pt idx="2">
                  <c:v>KY 22</c:v>
                </c:pt>
                <c:pt idx="3">
                  <c:v>KY 36</c:v>
                </c:pt>
                <c:pt idx="4">
                  <c:v>KY 227</c:v>
                </c:pt>
              </c:strCache>
            </c:strRef>
          </c:cat>
          <c:val>
            <c:numRef>
              <c:f>Sheet1!$D$76:$H$76</c:f>
              <c:numCache>
                <c:formatCode>General</c:formatCode>
                <c:ptCount val="5"/>
                <c:pt idx="0">
                  <c:v>9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Sheet1!$C$77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Sheet1!$D$74:$H$74</c:f>
              <c:strCache>
                <c:ptCount val="5"/>
                <c:pt idx="0">
                  <c:v>County</c:v>
                </c:pt>
                <c:pt idx="1">
                  <c:v>US 127</c:v>
                </c:pt>
                <c:pt idx="2">
                  <c:v>KY 22</c:v>
                </c:pt>
                <c:pt idx="3">
                  <c:v>KY 36</c:v>
                </c:pt>
                <c:pt idx="4">
                  <c:v>KY 227</c:v>
                </c:pt>
              </c:strCache>
            </c:strRef>
          </c:cat>
          <c:val>
            <c:numRef>
              <c:f>Sheet1!$D$77:$H$77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axId val="66410752"/>
        <c:axId val="66416640"/>
      </c:barChart>
      <c:catAx>
        <c:axId val="66410752"/>
        <c:scaling>
          <c:orientation val="minMax"/>
        </c:scaling>
        <c:axPos val="b"/>
        <c:majorTickMark val="none"/>
        <c:tickLblPos val="nextTo"/>
        <c:crossAx val="66416640"/>
        <c:crosses val="autoZero"/>
        <c:auto val="1"/>
        <c:lblAlgn val="ctr"/>
        <c:lblOffset val="100"/>
      </c:catAx>
      <c:valAx>
        <c:axId val="6641664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410752"/>
        <c:crosses val="autoZero"/>
        <c:crossBetween val="between"/>
      </c:valAx>
    </c:plotArea>
    <c:legend>
      <c:legendPos val="r"/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3FCAC-4044-4E43-AA1C-4C2772DA3A92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46150-CB97-4A21-910C-57B0CCB64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7/9/2013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7/9/2013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2F43F-6715-4C14-9DBB-28019EAFE2B5}" type="datetimeFigureOut">
              <a:rPr lang="en-US" smtClean="0"/>
              <a:pPr/>
              <a:t>7/9/2013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KYTC District 6 “Great Eight”</a:t>
            </a:r>
            <a:br>
              <a:rPr lang="en-US" dirty="0" smtClean="0"/>
            </a:br>
            <a:r>
              <a:rPr lang="en-US" dirty="0" smtClean="0"/>
              <a:t>Incident Management Task Force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July 9, 2013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robert.hill\My Documents\Incident Management\2013\Rural IM Tash Force Meetings\Meeting 7-9-13\5-2-13 Truck and Camper Crash Pics &amp; Police Report\051713090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1"/>
            <a:ext cx="8229600" cy="2819400"/>
          </a:xfrm>
        </p:spPr>
        <p:txBody>
          <a:bodyPr/>
          <a:lstStyle/>
          <a:p>
            <a:r>
              <a:rPr lang="en-US" dirty="0" smtClean="0"/>
              <a:t>I-71 NB Two Semi Crash 5/15/13</a:t>
            </a:r>
          </a:p>
          <a:p>
            <a:pPr>
              <a:buNone/>
            </a:pPr>
            <a:r>
              <a:rPr lang="en-US" dirty="0" smtClean="0"/>
              <a:t>    Gallatin County MP 58.0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robert.hill\My Documents\Incident Management\2013\Rural IM Tash Force Meetings\Meeting 7-9-13\I-71 Two Semi Crash  5-15-13\I-71 5-15-13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robert.hill\My Documents\Incident Management\2013\Rural IM Tash Force Meetings\Meeting 7-9-13\I-71 Two Semi Crash  5-15-13\I-71 5-15-13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robert.hill\My Documents\Incident Management\2013\Rural IM Tash Force Meetings\Meeting 7-9-13\I-71 Two Semi Crash  5-15-13\I-71 5-15-13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obert.hill\My Documents\Incident Management\2013\Rural IM Tash Force Meetings\Meeting 7-9-13\I-71 Two Semi Crash  5-15-13\I-71 5-15-13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robert.hill\My Documents\Incident Management\2013\Rural IM Tash Force Meetings\Meeting 7-9-13\I-71 Two Semi Crash  5-15-13\I-71 5-13-15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robert.hill\My Documents\Incident Management\2013\Rural IM Tash Force Meetings\Meeting 7-9-13\I-71 Two Semi Crash  5-15-13\I-71 Two Semi 5-15-13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robert.hill\My Documents\Incident Management\2013\Rural IM Tash Force Meetings\Meeting 7-9-13\I-71 Two Semi Crash  5-15-13\I-71 Two Semi 5-15-13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robert.hill\My Documents\Incident Management\2013\Rural IM Tash Force Meetings\Meeting 7-9-13\I-71 Two Semi Crash  5-15-13\I-71 Two Semi 5-15-13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219200" y="2133600"/>
            <a:ext cx="6553200" cy="1466850"/>
          </a:xfrm>
        </p:spPr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robert.hill\My Documents\Incident Management\2013\Rural IM Tash Force Meetings\Meeting 7-9-13\I-71 Two Semi Crash  5-15-13\I-71 Two Semi 5-15-13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1"/>
            <a:ext cx="8229600" cy="2819400"/>
          </a:xfrm>
        </p:spPr>
        <p:txBody>
          <a:bodyPr/>
          <a:lstStyle/>
          <a:p>
            <a:r>
              <a:rPr lang="en-US" dirty="0" smtClean="0"/>
              <a:t>I-75 SB Semi Crash &amp; Spill 6/20/13             Grant County MP 143.3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robert.hill\My Documents\Incident Management\2013\Rural IM Tash Force Meetings\Meeting 7-9-13\I-75 Grant Co. Semi Spill 6-20-13\IMG_5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obert.hill\My Documents\Incident Management\2013\Rural IM Tash Force Meetings\Meeting 7-9-13\I-75 Grant Co. Semi Spill 6-20-13\IMG_5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robert.hill\My Documents\Incident Management\2013\Rural IM Tash Force Meetings\Meeting 7-9-13\I-75 Grant Co. Semi Spill 6-20-13\IMG_56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robert.hill\My Documents\Incident Management\2013\Rural IM Tash Force Meetings\Meeting 7-9-13\I-75 Grant Co. Semi Spill 6-20-13\IMG_5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robert.hill\My Documents\Incident Management\2013\Rural IM Tash Force Meetings\Meeting 7-9-13\I-75 Grant Co. Semi Spill 6-20-13\IMG_5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robert.hill\My Documents\Incident Management\2013\Rural IM Tash Force Meetings\Meeting 7-9-13\I-75 Grant Co. Semi Spill 6-20-13\IMG_5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295400"/>
          </a:xfrm>
        </p:spPr>
        <p:txBody>
          <a:bodyPr/>
          <a:lstStyle/>
          <a:p>
            <a:r>
              <a:rPr lang="en-US" dirty="0" smtClean="0"/>
              <a:t>Crash Statistics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38400"/>
            <a:ext cx="6400800" cy="2209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Quarterly Crash Statistics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KSP CRASH Database</a:t>
            </a:r>
          </a:p>
          <a:p>
            <a:r>
              <a:rPr lang="en-US" dirty="0" smtClean="0"/>
              <a:t>Valerie Januski</a:t>
            </a:r>
          </a:p>
          <a:p>
            <a:r>
              <a:rPr lang="en-US" dirty="0" smtClean="0"/>
              <a:t>District 6 Safety Officer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Southeast Counties</a:t>
            </a:r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Approval of Minutes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4/16/13 Meeting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1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1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200" cy="548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Southwest Counties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078163"/>
          </a:xfrm>
        </p:spPr>
        <p:txBody>
          <a:bodyPr/>
          <a:lstStyle/>
          <a:p>
            <a:r>
              <a:rPr lang="en-US" dirty="0" smtClean="0"/>
              <a:t>US 62 @ KY 1284 Truck Fire &amp; Fuel Spill</a:t>
            </a:r>
          </a:p>
          <a:p>
            <a:pPr>
              <a:buNone/>
            </a:pPr>
            <a:r>
              <a:rPr lang="en-US" dirty="0" smtClean="0"/>
              <a:t>    Harrison County 4/24/13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When can KYTC provide assistance?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914400" y="1600200"/>
            <a:ext cx="7315200" cy="2286000"/>
          </a:xfrm>
        </p:spPr>
        <p:txBody>
          <a:bodyPr/>
          <a:lstStyle/>
          <a:p>
            <a:r>
              <a:rPr lang="en-US" dirty="0" smtClean="0"/>
              <a:t>Construction Update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r>
              <a:rPr lang="en-US" dirty="0" smtClean="0"/>
              <a:t>Other Business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Information Sharing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Upcoming Incident Management Training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dirty="0" smtClean="0"/>
              <a:t>Adjourn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971800"/>
            <a:ext cx="6400800" cy="1752600"/>
          </a:xfrm>
        </p:spPr>
        <p:txBody>
          <a:bodyPr/>
          <a:lstStyle/>
          <a:p>
            <a:r>
              <a:rPr lang="en-US" dirty="0" smtClean="0"/>
              <a:t>Next Meeting</a:t>
            </a:r>
          </a:p>
          <a:p>
            <a:r>
              <a:rPr lang="en-US" dirty="0" smtClean="0"/>
              <a:t>Tuesday October 8, 2013</a:t>
            </a:r>
          </a:p>
          <a:p>
            <a:r>
              <a:rPr lang="en-US" dirty="0" smtClean="0"/>
              <a:t>1:00 PM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1"/>
            <a:ext cx="8229600" cy="2819400"/>
          </a:xfrm>
        </p:spPr>
        <p:txBody>
          <a:bodyPr/>
          <a:lstStyle/>
          <a:p>
            <a:r>
              <a:rPr lang="en-US" dirty="0" smtClean="0"/>
              <a:t>I-71 NB Truck/Camper Crash 5/2/13</a:t>
            </a:r>
          </a:p>
          <a:p>
            <a:pPr>
              <a:buNone/>
            </a:pPr>
            <a:r>
              <a:rPr lang="en-US" dirty="0" smtClean="0"/>
              <a:t>    Carroll County MP 38.9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Who is responsible for debris removal?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robert.hill\My Documents\Incident Management\2013\Rural IM Tash Force Meetings\Meeting 7-9-13\5-2-13 Truck and Camper Crash Pics\I-7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robert.hill\My Documents\Incident Management\2013\Rural IM Tash Force Meetings\Meeting 7-9-13\5-2-13 Truck and Camper Crash Pics\I-71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robert.hill\My Documents\Incident Management\2013\Rural IM Tash Force Meetings\Meeting 7-9-13\5-2-13 Truck and Camper Crash Pics\I-71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robert.hill\My Documents\Incident Management\2013\Rural IM Tash Force Meetings\Meeting 7-9-13\5-2-13 Truck and Camper Crash Pics\I-71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744984FD6B3A418168B772726908F6" ma:contentTypeVersion="2" ma:contentTypeDescription="Create a new document." ma:contentTypeScope="" ma:versionID="19673dad3bb940b340526810a774be0b">
  <xsd:schema xmlns:xsd="http://www.w3.org/2001/XMLSchema" xmlns:xs="http://www.w3.org/2001/XMLSchema" xmlns:p="http://schemas.microsoft.com/office/2006/metadata/properties" xmlns:ns2="1b8610dd-1eab-4ef5-90fa-96ee46cd6b79" targetNamespace="http://schemas.microsoft.com/office/2006/metadata/properties" ma:root="true" ma:fieldsID="0f5a2b45e4db3d3cec7bb9ecdfa5f92d" ns2:_="">
    <xsd:import namespace="1b8610dd-1eab-4ef5-90fa-96ee46cd6b79"/>
    <xsd:element name="properties">
      <xsd:complexType>
        <xsd:sequence>
          <xsd:element name="documentManagement">
            <xsd:complexType>
              <xsd:all>
                <xsd:element ref="ns2:Meeting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8610dd-1eab-4ef5-90fa-96ee46cd6b79" elementFormDefault="qualified">
    <xsd:import namespace="http://schemas.microsoft.com/office/2006/documentManagement/types"/>
    <xsd:import namespace="http://schemas.microsoft.com/office/infopath/2007/PartnerControls"/>
    <xsd:element name="Meeting_x0020_Date" ma:index="4" nillable="true" ma:displayName="Meeting Date" ma:format="DateOnly" ma:internalName="Meeting_x0020_Date" ma:readOnly="fals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_x0020_Date xmlns="1b8610dd-1eab-4ef5-90fa-96ee46cd6b79">2013-07-09T04:00:00+00:00</Meeting_x0020_Date>
  </documentManagement>
</p:properties>
</file>

<file path=customXml/itemProps1.xml><?xml version="1.0" encoding="utf-8"?>
<ds:datastoreItem xmlns:ds="http://schemas.openxmlformats.org/officeDocument/2006/customXml" ds:itemID="{82E508A5-0917-498E-AB93-92EC2DCC4FF2}"/>
</file>

<file path=customXml/itemProps2.xml><?xml version="1.0" encoding="utf-8"?>
<ds:datastoreItem xmlns:ds="http://schemas.openxmlformats.org/officeDocument/2006/customXml" ds:itemID="{AC912DC9-0DA3-43E1-B91C-E6CD14AD048A}"/>
</file>

<file path=customXml/itemProps3.xml><?xml version="1.0" encoding="utf-8"?>
<ds:datastoreItem xmlns:ds="http://schemas.openxmlformats.org/officeDocument/2006/customXml" ds:itemID="{51DEE274-3194-4C66-83C5-41CFFD698E2A}"/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170</Words>
  <Application>Microsoft Office PowerPoint</Application>
  <PresentationFormat>On-screen Show (4:3)</PresentationFormat>
  <Paragraphs>45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KYTC District 6 “Great Eight” Incident Management Task Force</vt:lpstr>
      <vt:lpstr>Introductions</vt:lpstr>
      <vt:lpstr>Approval of Minutes</vt:lpstr>
      <vt:lpstr>Incident Review</vt:lpstr>
      <vt:lpstr>Incident Review</vt:lpstr>
      <vt:lpstr>Slide 6</vt:lpstr>
      <vt:lpstr>Slide 7</vt:lpstr>
      <vt:lpstr>Slide 8</vt:lpstr>
      <vt:lpstr>Slide 9</vt:lpstr>
      <vt:lpstr>Slide 10</vt:lpstr>
      <vt:lpstr>Incident Review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Incident Review</vt:lpstr>
      <vt:lpstr>Slide 22</vt:lpstr>
      <vt:lpstr>Slide 23</vt:lpstr>
      <vt:lpstr>Slide 24</vt:lpstr>
      <vt:lpstr>Slide 25</vt:lpstr>
      <vt:lpstr>Slide 26</vt:lpstr>
      <vt:lpstr>Slide 27</vt:lpstr>
      <vt:lpstr>Crash Statistics</vt:lpstr>
      <vt:lpstr>Southeast Counties</vt:lpstr>
      <vt:lpstr>Slide 30</vt:lpstr>
      <vt:lpstr>Slide 31</vt:lpstr>
      <vt:lpstr>Slide 32</vt:lpstr>
      <vt:lpstr>Slide 33</vt:lpstr>
      <vt:lpstr>Slide 34</vt:lpstr>
      <vt:lpstr>Southwest Counties</vt:lpstr>
      <vt:lpstr>Slide 36</vt:lpstr>
      <vt:lpstr>Slide 37</vt:lpstr>
      <vt:lpstr>Slide 38</vt:lpstr>
      <vt:lpstr>Slide 39</vt:lpstr>
      <vt:lpstr>Slide 40</vt:lpstr>
      <vt:lpstr>Construction Update</vt:lpstr>
      <vt:lpstr>Other Business</vt:lpstr>
      <vt:lpstr>Upcoming Incident Management Training</vt:lpstr>
      <vt:lpstr>Adjourn</vt:lpstr>
    </vt:vector>
  </TitlesOfParts>
  <Company>Commonwealth of Kentucky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KSP Crash Database</dc:title>
  <dc:creator>Commonwealth Office of Technology</dc:creator>
  <cp:lastModifiedBy>Commonwealth Office of Technology</cp:lastModifiedBy>
  <cp:revision>203</cp:revision>
  <dcterms:created xsi:type="dcterms:W3CDTF">2011-02-02T20:39:08Z</dcterms:created>
  <dcterms:modified xsi:type="dcterms:W3CDTF">2013-07-09T15:44:30Z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0x01010008744984FD6B3A418168B772726908F6</vt:lpwstr>
  </property>
  <property fmtid="{D5CDD505-2E9C-101B-9397-08002B2CF9AE}" pid="3" name="Order">
    <vt:r8>800</vt:r8>
  </property>
</Properties>
</file>